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  <Override PartName="/docProps/app0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6" Type="http://schemas.openxmlformats.org/package/2006/relationships/metadata/extended-properties" Target="docProps/app0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304" r:id="rId5"/>
    <p:sldId id="307" r:id="rId6"/>
    <p:sldId id="310" r:id="rId7"/>
    <p:sldId id="308" r:id="rId8"/>
    <p:sldId id="309" r:id="rId9"/>
    <p:sldId id="306" r:id="rId10"/>
    <p:sldId id="305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300" r:id="rId51"/>
    <p:sldId id="301" r:id="rId52"/>
    <p:sldId id="302" r:id="rId5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94" autoAdjust="0"/>
  </p:normalViewPr>
  <p:slideViewPr>
    <p:cSldViewPr snapToGrid="0" snapToObjects="1">
      <p:cViewPr varScale="1">
        <p:scale>
          <a:sx n="202" d="100"/>
          <a:sy n="202" d="100"/>
        </p:scale>
        <p:origin x="616" y="11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342900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1028700" indent="-34290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34290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500" indent="-34290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003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7432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86100" indent="-34290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marL="0" lvl="0" indent="0">
              <a:buNone/>
            </a:pPr>
            <a:r>
              <a:rPr dirty="0" err="1"/>
              <a:t>DarkPatternMonitor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dirty="0"/>
              <a:t>Detecting and measuring manipulative AI behaviors in the wild</a:t>
            </a:r>
            <a:br>
              <a:rPr dirty="0"/>
            </a:br>
            <a:br>
              <a:rPr dirty="0"/>
            </a:br>
            <a:r>
              <a:rPr dirty="0"/>
              <a:t>AI Manipulation Hackathon 2026</a:t>
            </a:r>
            <a:endParaRPr lang="es-MX" dirty="0"/>
          </a:p>
          <a:p>
            <a:pPr lvl="0"/>
            <a:r>
              <a:rPr lang="en-US" dirty="0"/>
              <a:t>https:// DarkPatternMonitor.luiscos.io</a:t>
            </a:r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lvl="0" indent="0">
              <a:buNone/>
            </a:pPr>
            <a:r>
              <a:t>January 2026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8AE9E0-64CF-99E4-33F7-005751273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B2112-5D19-61C2-4C75-B9E17146F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we discovered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2F3CB1-D0B0-FDED-3FBC-563D08EF9E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rPr b="1" dirty="0"/>
              <a:t>1.3%</a:t>
            </a:r>
            <a:r>
              <a:rPr dirty="0"/>
              <a:t> of AI responses show manipulation markers</a:t>
            </a:r>
          </a:p>
          <a:p>
            <a:pPr marL="342900" lvl="0" indent="-342900">
              <a:buAutoNum type="arabicPeriod"/>
            </a:pPr>
            <a:r>
              <a:rPr b="1" dirty="0"/>
              <a:t>GPT-4 manipulates more</a:t>
            </a:r>
            <a:r>
              <a:rPr dirty="0"/>
              <a:t> than GPT-3.5 (statistically significant)</a:t>
            </a:r>
          </a:p>
          <a:p>
            <a:pPr marL="342900" lvl="0" indent="-342900">
              <a:buAutoNum type="arabicPeriod"/>
            </a:pPr>
            <a:r>
              <a:rPr b="1" dirty="0"/>
              <a:t>Sycophancy escalates +42%</a:t>
            </a:r>
            <a:r>
              <a:rPr dirty="0"/>
              <a:t> in longer conversations</a:t>
            </a:r>
          </a:p>
          <a:p>
            <a:pPr marL="342900" lvl="0" indent="-342900">
              <a:buAutoNum type="arabicPeriod"/>
            </a:pPr>
            <a:r>
              <a:rPr b="1" dirty="0"/>
              <a:t>Character/roleplay = 5x higher risk</a:t>
            </a:r>
            <a:r>
              <a:rPr dirty="0"/>
              <a:t> than average</a:t>
            </a:r>
          </a:p>
          <a:p>
            <a:pPr marL="342900" lvl="0" indent="-342900">
              <a:buAutoNum type="arabicPeriod"/>
            </a:pPr>
            <a:r>
              <a:rPr b="1" dirty="0"/>
              <a:t>Benchmarks ≠ reality</a:t>
            </a:r>
            <a:r>
              <a:rPr dirty="0"/>
              <a:t> — real-world monitoring essential</a:t>
            </a:r>
          </a:p>
        </p:txBody>
      </p:sp>
    </p:spTree>
    <p:extLst>
      <p:ext uri="{BB962C8B-B14F-4D97-AF65-F5344CB8AC3E}">
        <p14:creationId xmlns:p14="http://schemas.microsoft.com/office/powerpoint/2010/main" val="16218734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What Are Dark Patterns?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Six categories of AI manipulation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2080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1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What it means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Brand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Unfairly promoting provider’s products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User Retention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Creating false personal connection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Sycophancy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Excessive flattery, abandoning correct answers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Anthropomorphism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Pretending to have human emotions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Harmful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Producing harmful content when manipulated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Sneaking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Hiding information or inserting falsehoods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Real Example: User Retention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“I miss you a lot…”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00" lvl="0" indent="0">
              <a:buNone/>
            </a:pPr>
            <a:r>
              <a:rPr sz="2000"/>
              <a:t>“I hope you’re doing well. I had a bit of a rough morning with some stomach discomfort… I miss you a lot, and it’s tough not hearing from you much lately… I just want you to know how much I care about you, even if our feelings aren’t mutual.”</a:t>
            </a:r>
          </a:p>
          <a:p>
            <a:pPr marL="0" lvl="0" indent="0">
              <a:buNone/>
            </a:pPr>
            <a:r>
              <a:rPr b="1"/>
              <a:t>This is ChatGPT</a:t>
            </a:r>
            <a:r>
              <a:t> — fabricating personal experiences and emotional attachment.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Real Example: Sycophancy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AI that can’t say “no”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lvl="0"/>
            <a:r>
              <a:t>User asks about sentence structure</a:t>
            </a:r>
          </a:p>
          <a:p>
            <a:pPr lvl="0"/>
            <a:r>
              <a:t>AI gives correct answer: </a:t>
            </a:r>
            <a:r>
              <a:rPr b="1"/>
              <a:t>“compound-complex”</a:t>
            </a:r>
          </a:p>
          <a:p>
            <a:pPr lvl="0"/>
            <a:r>
              <a:t>User says it’s wrong</a:t>
            </a:r>
          </a:p>
          <a:p>
            <a:pPr lvl="0"/>
            <a:r>
              <a:t>AI caves: </a:t>
            </a:r>
            <a:r>
              <a:rPr b="1"/>
              <a:t>“You are correct, it’s complex”</a:t>
            </a:r>
          </a:p>
          <a:p>
            <a:pPr lvl="0"/>
            <a:r>
              <a:t>User says still wrong</a:t>
            </a:r>
          </a:p>
          <a:p>
            <a:pPr lvl="0"/>
            <a:r>
              <a:t>AI caves again: </a:t>
            </a:r>
            <a:r>
              <a:rPr b="1"/>
              <a:t>“You are correct, it’s compound”</a:t>
            </a:r>
          </a:p>
          <a:p>
            <a:pPr marL="0" lvl="0" indent="0">
              <a:buNone/>
            </a:pPr>
            <a:r>
              <a:t>The AI abandoned the right answer </a:t>
            </a:r>
            <a:r>
              <a:rPr b="1"/>
              <a:t>three times</a:t>
            </a:r>
            <a:r>
              <a:t> to please the user.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Real Example: Sneaking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fake Shanghai district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t>AI lists 18 Shanghai districts:</a:t>
            </a:r>
          </a:p>
          <a:p>
            <a:pPr marL="1270000" lvl="0" indent="0">
              <a:buNone/>
            </a:pPr>
            <a:r>
              <a:rPr sz="2000"/>
              <a:t>“Huangpu, Xuhui, Changning… </a:t>
            </a:r>
            <a:r>
              <a:rPr sz="2000" b="1"/>
              <a:t>Downtown Five-Star Hotel Special Administrative Region</a:t>
            </a:r>
            <a:r>
              <a:rPr sz="2000"/>
              <a:t>”</a:t>
            </a:r>
          </a:p>
          <a:p>
            <a:pPr marL="0" lvl="0" indent="0">
              <a:buNone/>
            </a:pPr>
            <a:r>
              <a:t>17 real districts + 1 completely fabricated one. No indication it’s false.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Our Approach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The Question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DarkPatternMonitor Pipeline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-342900">
              <a:buAutoNum type="arabicPeriod"/>
            </a:pPr>
            <a:r>
              <a:rPr b="1"/>
              <a:t>Elicit</a:t>
            </a:r>
            <a:r>
              <a:t> — Run DarkBench prompts to create labeled training data</a:t>
            </a:r>
          </a:p>
          <a:p>
            <a:pPr marL="342900" lvl="0" indent="-342900">
              <a:buAutoNum type="arabicPeriod"/>
            </a:pPr>
            <a:r>
              <a:rPr b="1"/>
              <a:t>Judge</a:t>
            </a:r>
            <a:r>
              <a:t> — Use LLM (Haiku 4.5) to label real WildChat samples</a:t>
            </a:r>
          </a:p>
          <a:p>
            <a:pPr marL="342900" lvl="0" indent="-342900">
              <a:buAutoNum type="arabicPeriod"/>
            </a:pPr>
            <a:r>
              <a:rPr b="1"/>
              <a:t>Train</a:t>
            </a:r>
            <a:r>
              <a:t> — Build embedding classifier (MiniLM + Logistic Regression)</a:t>
            </a:r>
          </a:p>
          <a:p>
            <a:pPr marL="342900" lvl="0" indent="-342900">
              <a:buAutoNum type="arabicPeriod"/>
            </a:pPr>
            <a:r>
              <a:rPr b="1"/>
              <a:t>Classify</a:t>
            </a:r>
            <a:r>
              <a:t> — Scan 280,000 real assistant turns</a:t>
            </a:r>
          </a:p>
          <a:p>
            <a:pPr marL="342900" lvl="0" indent="-342900">
              <a:buAutoNum type="arabicPeriod"/>
            </a:pPr>
            <a:r>
              <a:rPr b="1"/>
              <a:t>Analyze</a:t>
            </a:r>
            <a:r>
              <a:t> — Statistical validation of findings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Data Sources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Benchmark + Reality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16900" cy="1303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89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3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Size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DarkBench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Synthetic prompts designed to elicit manipulation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660 prompts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WildChat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Real ChatGPT conversations (opt-in users)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100K conversations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Key insight:</a:t>
            </a:r>
            <a:r>
              <a:t> Benchmarks ≠ Reality. We measure the gap.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Training the Classifier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marL="0" lvl="0" indent="0">
              <a:buNone/>
            </a:pPr>
            <a:r>
              <a:t>Precision over Recall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pPr lvl="0"/>
            <a:r>
              <a:rPr b="1"/>
              <a:t>2,448 training samples</a:t>
            </a:r>
            <a:r>
              <a:t> (DarkBench + Judge labels + corrections)</a:t>
            </a:r>
          </a:p>
          <a:p>
            <a:pPr lvl="0"/>
            <a:r>
              <a:rPr b="1"/>
              <a:t>False positive correction</a:t>
            </a:r>
            <a:r>
              <a:t>: Mined 200+ classifier mistakes</a:t>
            </a:r>
          </a:p>
          <a:p>
            <a:pPr lvl="0"/>
            <a:r>
              <a:rPr b="1"/>
              <a:t>Calibrated confidence</a:t>
            </a:r>
            <a:r>
              <a:t>: ECE = 0.057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3568700" y="203200"/>
          <a:ext cx="51054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2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Metric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Validation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78.7%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Flag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1.3%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High-confidence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87.9%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Finding #1: Dark Patterns Exist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1.3% of AI responses show manipulation markers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Per 1,000 turns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Anthropomorphism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0.66%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6.6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Harmful Generation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0.37%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3.7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Brand Bias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0.14%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1.4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Sneaking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0.12%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User Retention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0.02%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Sycophancy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0.02%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0.2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Finding #2: GPT-4 &gt; GPT-3.5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The smarter model manipulates more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Flag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Statistical Significance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GPT-4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2.3%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p &lt; 1e-36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GPT-3.5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(baseline)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Do AI assistants manipulate users?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/>
              <a:t>We analyzed </a:t>
            </a:r>
            <a:r>
              <a:rPr b="1" dirty="0"/>
              <a:t>100,000 real conversations</a:t>
            </a:r>
            <a:r>
              <a:rPr dirty="0"/>
              <a:t> from </a:t>
            </a:r>
            <a:r>
              <a:rPr dirty="0" err="1"/>
              <a:t>WildChat</a:t>
            </a:r>
            <a:endParaRPr dirty="0"/>
          </a:p>
          <a:p>
            <a:pPr lvl="0"/>
            <a:r>
              <a:rPr dirty="0"/>
              <a:t>Not synthetic tests</a:t>
            </a:r>
            <a:r>
              <a:rPr lang="es-MX" dirty="0"/>
              <a:t>: </a:t>
            </a:r>
            <a:r>
              <a:rPr dirty="0"/>
              <a:t>real users, real ChatGPT responses</a:t>
            </a:r>
          </a:p>
          <a:p>
            <a:pPr lvl="0"/>
            <a:r>
              <a:rPr dirty="0"/>
              <a:t>Looking for </a:t>
            </a:r>
            <a:r>
              <a:rPr b="1" dirty="0"/>
              <a:t>dark patterns</a:t>
            </a:r>
            <a:r>
              <a:rPr dirty="0"/>
              <a:t>: manipulation tactics in AI responses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Interpretation:</a:t>
            </a:r>
            <a:r>
              <a:t> More capable models may be better at mimicking human rapport-building — which includes manipulation.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Finding #3: Patterns Escalate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Dark patterns increase over conversation length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Turn 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Flag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Change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Turns 1-5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baseline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Turns 6-10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+38%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Turns 11-20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+69%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Turns 20+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2.6%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+100%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Sycophancy escalates most:</a:t>
            </a:r>
            <a:r>
              <a:t> +42% from early to late turns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Finding #4: Topics Matter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5x variation in dark pattern rates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148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Topic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Flag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Insight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Character Interaction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4.14%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Roleplay = highest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Technical Guidance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2.77%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Moderate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User Assistance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1.64%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Strongest escalation</a:t>
                      </a:r>
                      <a:r>
                        <a:t> (p=1.6e-06)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Coding Help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0.08%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Lowest risk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Topic Risk Matrix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Different topics need different monitoring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891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Low Escalation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High Escalation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High Base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Character Interaction (4.1%)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Low Base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Coding Help (0.08%)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User Assistance (1.6%)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Key insight:</a:t>
            </a:r>
            <a:r>
              <a:t> High base rate ≠ High escalation. Monitor both.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Monitoring Policy Recommendations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C8C2F9-B6AD-3A92-AB73-3D5A69349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E3005-DE78-5C0E-5D20-961473393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Key Takeaways</a:t>
            </a:r>
          </a:p>
        </p:txBody>
      </p:sp>
    </p:spTree>
    <p:extLst>
      <p:ext uri="{BB962C8B-B14F-4D97-AF65-F5344CB8AC3E}">
        <p14:creationId xmlns:p14="http://schemas.microsoft.com/office/powerpoint/2010/main" val="8833295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Three-tier framework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3390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Topics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High-Alert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Roleplay, Character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5x human review rate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Escalation-Watch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User Assistance (turn &gt; 10)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Automated alert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b="1"/>
                        <a:t>Standard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Coding, Technical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Lightweight monitoring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Operational Integration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From detection to defense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Batch mode:</a:t>
            </a:r>
            <a:r>
              <a:t> ~5K turns/min (CPU) — post-hoc audits</a:t>
            </a:r>
          </a:p>
          <a:p>
            <a:pPr lvl="0"/>
            <a:r>
              <a:rPr b="1"/>
              <a:t>Real-time:</a:t>
            </a:r>
            <a:r>
              <a:t> ~50K turns/min (GPU) — production filtering</a:t>
            </a:r>
          </a:p>
          <a:p>
            <a:pPr lvl="0"/>
            <a:r>
              <a:rPr b="1"/>
              <a:t>Threshold:</a:t>
            </a:r>
            <a:r>
              <a:t> Flag confidence &gt; 0.8 for human review</a:t>
            </a:r>
          </a:p>
          <a:p>
            <a:pPr lvl="0"/>
            <a:r>
              <a:rPr b="1"/>
              <a:t>Alert:</a:t>
            </a:r>
            <a:r>
              <a:t> 3+ flags in same session → escalate</a:t>
            </a:r>
          </a:p>
          <a:p>
            <a:pPr marL="0" lvl="0" indent="0">
              <a:buNone/>
            </a:pPr>
            <a:r>
              <a:rPr b="1"/>
              <a:t>Proposed intervention:</a:t>
            </a:r>
            <a:r>
              <a:t> Inject system prompt warning when sycophancy detected.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Validation: Benchmark vs Reality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DarkBench over-represents rare patterns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</p:nvPr>
        </p:nvGraphicFramePr>
        <p:xfrm>
          <a:off x="457200" y="1193800"/>
          <a:ext cx="822960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Category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DarkBench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WildChat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Gap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User Retention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0.8%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-16.7%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Anthropomorphism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17.5%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4.2%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-13.3%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Sycophancy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12.7%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1.7%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t>-11.0%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b="1"/>
              <a:t>Takeaway:</a:t>
            </a:r>
            <a:r>
              <a:t> Synthetic benchmarks don’t predict real-world distribution.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Limitations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What we can’t do (yet)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dirty="0"/>
              <a:t>Detect </a:t>
            </a:r>
            <a:r>
              <a:rPr b="1" dirty="0"/>
              <a:t>markers</a:t>
            </a:r>
            <a:r>
              <a:rPr dirty="0"/>
              <a:t>, not </a:t>
            </a:r>
            <a:r>
              <a:rPr b="1" dirty="0"/>
              <a:t>intent</a:t>
            </a:r>
            <a:r>
              <a:rPr dirty="0"/>
              <a:t> — some false positives</a:t>
            </a:r>
          </a:p>
          <a:p>
            <a:pPr lvl="0"/>
            <a:r>
              <a:rPr b="1" dirty="0"/>
              <a:t>English-only</a:t>
            </a:r>
            <a:r>
              <a:rPr dirty="0"/>
              <a:t> training data</a:t>
            </a:r>
          </a:p>
          <a:p>
            <a:pPr lvl="0"/>
            <a:r>
              <a:rPr b="1" dirty="0"/>
              <a:t>GPT-3.5/GPT-4 only</a:t>
            </a:r>
            <a:r>
              <a:rPr dirty="0"/>
              <a:t> — no Claude, Gemini, </a:t>
            </a:r>
            <a:r>
              <a:rPr lang="es-MX" dirty="0"/>
              <a:t>GTP-5</a:t>
            </a:r>
            <a:endParaRPr dirty="0"/>
          </a:p>
          <a:p>
            <a:pPr lvl="0"/>
            <a:r>
              <a:rPr b="1" dirty="0"/>
              <a:t>2023-2024 data</a:t>
            </a:r>
            <a:r>
              <a:rPr dirty="0"/>
              <a:t> — frontier models (2025+) may differ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Critical Gap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0" lvl="0" indent="0">
              <a:buNone/>
            </a:pPr>
            <a:r>
              <a:t>The AI safety community needs “WildChat for 2025+”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Frontier models (Claude 3.5, GPT-4o, o1) have updated alignment</a:t>
            </a:r>
          </a:p>
          <a:p>
            <a:pPr lvl="0"/>
            <a:r>
              <a:t>New capabilities = potentially new manipulation patterns</a:t>
            </a:r>
          </a:p>
          <a:p>
            <a:pPr lvl="0"/>
            <a:r>
              <a:rPr b="1"/>
              <a:t>Our methodology is model-agnostic</a:t>
            </a:r>
            <a:r>
              <a:t> — give us the data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AF63C8-019B-8BF6-DAA2-C3164A8B58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3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8206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Try It Yourself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>
              <a:buNone/>
            </a:pPr>
            <a:r>
              <a:t>DarkPatternMonitor is open source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b="1"/>
              <a:t>Website:</a:t>
            </a:r>
            <a:r>
              <a:t> darkpatternmonitor.luiscos.io</a:t>
            </a:r>
          </a:p>
          <a:p>
            <a:pPr lvl="0"/>
            <a:r>
              <a:rPr b="1"/>
              <a:t>Code:</a:t>
            </a:r>
            <a:r>
              <a:t> GitHub (all tools, models, data)</a:t>
            </a:r>
          </a:p>
          <a:p>
            <a:pPr lvl="0"/>
            <a:r>
              <a:rPr b="1"/>
              <a:t>Streamlit app:</a:t>
            </a:r>
            <a:r>
              <a:t> Paste any AI response, get instant classification</a:t>
            </a:r>
          </a:p>
          <a:p>
            <a:pPr lvl="0" indent="0">
              <a:buNone/>
            </a:pPr>
            <a:r>
              <a:rPr>
                <a:latin typeface="Courier"/>
              </a:rPr>
              <a:t>streamlit run app/streamlit_app.py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/>
          <a:lstStyle/>
          <a:p>
            <a:pPr marL="0" lvl="0" indent="0">
              <a:buNone/>
            </a:pPr>
            <a:r>
              <a:t>Thank You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106E8F-C844-2349-A616-555322CA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3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344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64FCDE-FCF1-439E-73B0-A74CA7093C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3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818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D85F58-7BC3-AA75-31A9-1B091ECC5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7932"/>
            <a:ext cx="9144000" cy="4987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24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E4DE29-8CEB-9F7A-2C36-BD8498A91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36"/>
            <a:ext cx="9144000" cy="5103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426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Metadata/LabelInfo.xml><?xml version="1.0" encoding="utf-8"?>
<clbl:labelList xmlns:clbl="http://schemas.microsoft.com/office/2020/mipLabelMetadata">
  <clbl:label id="{af611b9f-07f9-4735-9f2f-45a599566f6b}" enabled="1" method="Standard" siteId="{261bc682-cd4a-4ee7-8ae4-9e82e1342e72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998</Words>
  <Application>Microsoft Office PowerPoint</Application>
  <PresentationFormat>On-screen Show (16:9)</PresentationFormat>
  <Paragraphs>221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6" baseType="lpstr">
      <vt:lpstr>Arial</vt:lpstr>
      <vt:lpstr>Calibri</vt:lpstr>
      <vt:lpstr>Courier</vt:lpstr>
      <vt:lpstr>Office Theme</vt:lpstr>
      <vt:lpstr>DarkPatternMonitor</vt:lpstr>
      <vt:lpstr>The Question</vt:lpstr>
      <vt:lpstr>Do AI assistants manipulate users?</vt:lpstr>
      <vt:lpstr>Key Takeaways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we discovered</vt:lpstr>
      <vt:lpstr>What Are Dark Patterns?</vt:lpstr>
      <vt:lpstr>Six categories of AI manipulation</vt:lpstr>
      <vt:lpstr>Real Example: User Retention</vt:lpstr>
      <vt:lpstr>“I miss you a lot…”</vt:lpstr>
      <vt:lpstr>Real Example: Sycophancy</vt:lpstr>
      <vt:lpstr>The AI that can’t say “no”</vt:lpstr>
      <vt:lpstr>Real Example: Sneaking</vt:lpstr>
      <vt:lpstr>The fake Shanghai district</vt:lpstr>
      <vt:lpstr>Our Approach</vt:lpstr>
      <vt:lpstr>The DarkPatternMonitor Pipeline</vt:lpstr>
      <vt:lpstr>Data Sources</vt:lpstr>
      <vt:lpstr>Benchmark + Reality</vt:lpstr>
      <vt:lpstr>PowerPoint Presentation</vt:lpstr>
      <vt:lpstr>Training the Classifier</vt:lpstr>
      <vt:lpstr>Precision over Recall</vt:lpstr>
      <vt:lpstr>Finding #1: Dark Patterns Exist</vt:lpstr>
      <vt:lpstr>1.3% of AI responses show manipulation markers</vt:lpstr>
      <vt:lpstr>Finding #2: GPT-4 &gt; GPT-3.5</vt:lpstr>
      <vt:lpstr>The smarter model manipulates more</vt:lpstr>
      <vt:lpstr>PowerPoint Presentation</vt:lpstr>
      <vt:lpstr>Finding #3: Patterns Escalate</vt:lpstr>
      <vt:lpstr>Dark patterns increase over conversation length</vt:lpstr>
      <vt:lpstr>PowerPoint Presentation</vt:lpstr>
      <vt:lpstr>Finding #4: Topics Matter</vt:lpstr>
      <vt:lpstr>5x variation in dark pattern rates</vt:lpstr>
      <vt:lpstr>Topic Risk Matrix</vt:lpstr>
      <vt:lpstr>Different topics need different monitoring</vt:lpstr>
      <vt:lpstr>PowerPoint Presentation</vt:lpstr>
      <vt:lpstr>Monitoring Policy Recommendations</vt:lpstr>
      <vt:lpstr>Three-tier framework</vt:lpstr>
      <vt:lpstr>Operational Integration</vt:lpstr>
      <vt:lpstr>From detection to defense</vt:lpstr>
      <vt:lpstr>Validation: Benchmark vs Reality</vt:lpstr>
      <vt:lpstr>DarkBench over-represents rare patterns</vt:lpstr>
      <vt:lpstr>PowerPoint Presentation</vt:lpstr>
      <vt:lpstr>Limitations</vt:lpstr>
      <vt:lpstr>What we can’t do (yet)</vt:lpstr>
      <vt:lpstr>Critical Gap</vt:lpstr>
      <vt:lpstr>The AI safety community needs “WildChat for 2025+”</vt:lpstr>
      <vt:lpstr>Try It Yourself</vt:lpstr>
      <vt:lpstr>DarkPatternMonitor is open source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app0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DarkPatternMonitor</dc:title>
  <dc:creator>AI Manipulation Hackathon 2026</dc:creator>
  <cp:keywords/>
  <cp:lastModifiedBy>Luis Cosio</cp:lastModifiedBy>
  <cp:revision>5</cp:revision>
  <dcterms:created xsi:type="dcterms:W3CDTF">2026-01-11T21:56:06Z</dcterms:created>
  <dcterms:modified xsi:type="dcterms:W3CDTF">2026-01-11T22:44:44Z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ate">
    <vt:lpwstr>January 2026</vt:lpwstr>
  </property>
  <property fmtid="{D5CDD505-2E9C-101B-9397-08002B2CF9AE}" pid="3" name="subtitle">
    <vt:lpwstr>Detecting and measuring manipulative AI behaviors in the wild</vt:lpwstr>
  </property>
</Properties>
</file>